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78" r:id="rId5"/>
    <p:sldId id="273" r:id="rId6"/>
    <p:sldId id="274" r:id="rId7"/>
    <p:sldId id="275" r:id="rId8"/>
    <p:sldId id="277" r:id="rId9"/>
    <p:sldId id="276" r:id="rId10"/>
    <p:sldId id="280" r:id="rId11"/>
    <p:sldId id="258" r:id="rId12"/>
    <p:sldId id="259" r:id="rId13"/>
    <p:sldId id="281" r:id="rId14"/>
    <p:sldId id="260" r:id="rId15"/>
    <p:sldId id="261" r:id="rId16"/>
    <p:sldId id="262" r:id="rId17"/>
    <p:sldId id="263" r:id="rId18"/>
    <p:sldId id="266" r:id="rId19"/>
    <p:sldId id="267" r:id="rId20"/>
    <p:sldId id="268" r:id="rId21"/>
    <p:sldId id="269" r:id="rId22"/>
    <p:sldId id="270" r:id="rId23"/>
    <p:sldId id="282" r:id="rId24"/>
    <p:sldId id="272" r:id="rId25"/>
    <p:sldId id="283" r:id="rId26"/>
    <p:sldId id="285" r:id="rId27"/>
    <p:sldId id="284" r:id="rId28"/>
    <p:sldId id="286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1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연구 목적</a:t>
              </a:r>
              <a:r>
                <a:rPr lang="en-US" altLang="ko-KR" sz="4000" dirty="0">
                  <a:latin typeface="+mn-ea"/>
                  <a:ea typeface="+mn-ea"/>
                </a:rPr>
                <a:t>,</a:t>
              </a:r>
              <a:endParaRPr lang="ko-KR" altLang="en-US" sz="4000" dirty="0">
                <a:latin typeface="+mn-ea"/>
                <a:ea typeface="+mn-ea"/>
              </a:endParaRP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연구 목적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DFA516C1-F576-7C8C-9306-D13A7B16F301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ko-KR" altLang="en-US" sz="1800" b="1" i="0" dirty="0" err="1">
                <a:effectLst/>
                <a:latin typeface="gg sans"/>
              </a:rPr>
              <a:t>소울라이크</a:t>
            </a:r>
            <a:r>
              <a:rPr lang="ko-KR" altLang="en-US" sz="1800" b="0" i="0" dirty="0">
                <a:effectLst/>
                <a:latin typeface="gg sans"/>
              </a:rPr>
              <a:t> 게임의 </a:t>
            </a:r>
            <a:r>
              <a:rPr lang="ko-KR" altLang="en-US" sz="1800" b="1" i="0" dirty="0">
                <a:effectLst/>
                <a:latin typeface="gg sans"/>
              </a:rPr>
              <a:t>전투시스템</a:t>
            </a:r>
            <a:r>
              <a:rPr lang="ko-KR" altLang="en-US" sz="1800" b="0" i="0" dirty="0">
                <a:effectLst/>
                <a:latin typeface="gg sans"/>
              </a:rPr>
              <a:t>에 대한 연구 </a:t>
            </a:r>
            <a:endParaRPr lang="en-US" altLang="ko-KR" sz="1800" dirty="0"/>
          </a:p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en-US" altLang="ko-KR" sz="1800" b="1" dirty="0"/>
              <a:t>DirectX 12</a:t>
            </a:r>
            <a:r>
              <a:rPr lang="ko-KR" altLang="en-US" sz="1800" dirty="0"/>
              <a:t>를 사용한 </a:t>
            </a:r>
            <a:r>
              <a:rPr lang="ko-KR" altLang="en-US" sz="1800" b="1" dirty="0"/>
              <a:t>게임제작</a:t>
            </a:r>
            <a:r>
              <a:rPr lang="ko-KR" altLang="en-US" sz="1800" dirty="0"/>
              <a:t> 능력 향상</a:t>
            </a:r>
            <a:endParaRPr lang="en-US" altLang="ko-KR" sz="1800" dirty="0"/>
          </a:p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ko-KR" altLang="en-US" sz="1800" b="1" dirty="0" err="1"/>
              <a:t>멀티스레드</a:t>
            </a:r>
            <a:r>
              <a:rPr lang="ko-KR" altLang="en-US" sz="1800" dirty="0" err="1"/>
              <a:t>를</a:t>
            </a:r>
            <a:r>
              <a:rPr lang="ko-KR" altLang="en-US" sz="1800" dirty="0"/>
              <a:t> 이용한 기본적인 </a:t>
            </a:r>
            <a:r>
              <a:rPr lang="ko-KR" altLang="en-US" sz="1800" b="1" dirty="0"/>
              <a:t>서버 및 데이터베이스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en-US" altLang="ko-KR" sz="1800" b="1" dirty="0"/>
              <a:t>Lua </a:t>
            </a:r>
            <a:r>
              <a:rPr lang="ko-KR" altLang="en-US" sz="1800" b="1" dirty="0"/>
              <a:t>스크립트</a:t>
            </a:r>
            <a:r>
              <a:rPr lang="ko-KR" altLang="en-US" sz="1800" dirty="0"/>
              <a:t>를 이용한 </a:t>
            </a:r>
            <a:r>
              <a:rPr lang="ko-KR" altLang="en-US" sz="1800" b="1" dirty="0"/>
              <a:t>오브젝트 </a:t>
            </a:r>
            <a:r>
              <a:rPr lang="en-US" altLang="ko-KR" sz="1800" b="1" dirty="0"/>
              <a:t>AI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en-US" altLang="ko-KR" sz="1800" b="1" dirty="0"/>
              <a:t>Git</a:t>
            </a:r>
            <a:r>
              <a:rPr lang="ko-KR" altLang="en-US" sz="1800" dirty="0"/>
              <a:t>을 이용한 </a:t>
            </a:r>
            <a:r>
              <a:rPr lang="ko-KR" altLang="en-US" sz="1800" b="1" dirty="0"/>
              <a:t>프로젝트 관리 및 협업 </a:t>
            </a:r>
            <a:r>
              <a:rPr lang="ko-KR" altLang="en-US" sz="1800" dirty="0"/>
              <a:t>능력 향상</a:t>
            </a:r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  <a:r>
                <a:rPr lang="en-US" altLang="ko-KR" sz="4000" dirty="0">
                  <a:latin typeface="+mn-ea"/>
                  <a:ea typeface="+mn-ea"/>
                </a:rPr>
                <a:t>,</a:t>
              </a:r>
              <a:endParaRPr lang="ko-KR" altLang="en-US" sz="4000" dirty="0">
                <a:latin typeface="+mn-ea"/>
                <a:ea typeface="+mn-ea"/>
              </a:endParaRP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7783A14-2CD9-6676-1E17-0252AA337532}"/>
              </a:ext>
            </a:extLst>
          </p:cNvPr>
          <p:cNvSpPr/>
          <p:nvPr/>
        </p:nvSpPr>
        <p:spPr>
          <a:xfrm>
            <a:off x="460392" y="2202930"/>
            <a:ext cx="11247513" cy="3005564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캐릭터 및 적 설정</a:t>
            </a:r>
            <a:endParaRPr lang="en-US" altLang="ko-KR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0430B1-0716-7451-44D7-ED4572539048}"/>
              </a:ext>
            </a:extLst>
          </p:cNvPr>
          <p:cNvSpPr txBox="1"/>
          <p:nvPr/>
        </p:nvSpPr>
        <p:spPr>
          <a:xfrm>
            <a:off x="1563659" y="3853922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및 적 설정 화면 </a:t>
            </a:r>
            <a:r>
              <a:rPr lang="en-US" altLang="ko-KR" dirty="0"/>
              <a:t>- </a:t>
            </a:r>
            <a:r>
              <a:rPr lang="ko-KR" altLang="en-US" dirty="0"/>
              <a:t>싱글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설정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27351D3-E7F5-5B15-BFB3-8CA67A74975D}"/>
              </a:ext>
            </a:extLst>
          </p:cNvPr>
          <p:cNvSpPr txBox="1"/>
          <p:nvPr/>
        </p:nvSpPr>
        <p:spPr>
          <a:xfrm>
            <a:off x="1563659" y="3853922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A6B30CD-4E4B-1E51-6A69-2616D241B447}"/>
              </a:ext>
            </a:extLst>
          </p:cNvPr>
          <p:cNvSpPr/>
          <p:nvPr/>
        </p:nvSpPr>
        <p:spPr>
          <a:xfrm>
            <a:off x="460392" y="2202930"/>
            <a:ext cx="11247513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B03128-E752-0775-49C5-A395B2A96700}"/>
              </a:ext>
            </a:extLst>
          </p:cNvPr>
          <p:cNvSpPr txBox="1"/>
          <p:nvPr/>
        </p:nvSpPr>
        <p:spPr>
          <a:xfrm>
            <a:off x="4441648" y="3853922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패링</a:t>
            </a:r>
            <a:r>
              <a:rPr lang="ko-KR" altLang="en-US" dirty="0"/>
              <a:t> 및 회피 예시 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EA41046-040B-A639-FCF8-A465C64640C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7C6FE29-9A50-B347-F37A-5B89A176B98F}"/>
              </a:ext>
            </a:extLst>
          </p:cNvPr>
          <p:cNvSpPr/>
          <p:nvPr/>
        </p:nvSpPr>
        <p:spPr>
          <a:xfrm>
            <a:off x="463580" y="2202930"/>
            <a:ext cx="5958337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DEAAC53-EE9B-02D9-3D19-6BAEA086054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C880130-8B2B-EA24-5BC7-0CBB1B72B891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14A74A41-914C-D587-0BD5-72052B86EA78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D16F7311-684B-4293-A7EA-7855E1BCE82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BF27614F-B9B1-4DD8-2434-95C85D7F9D1B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B94DA7D5-1B83-BA1D-B844-C3B4A8345F8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28C36A0E-9393-7450-B5EF-FD02A6D99B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5DB43830-C3B4-F549-AA78-1F3266925BA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CAE0F34-5194-9040-F5CD-B2DAE34BBDE0}"/>
              </a:ext>
            </a:extLst>
          </p:cNvPr>
          <p:cNvSpPr txBox="1"/>
          <p:nvPr/>
        </p:nvSpPr>
        <p:spPr>
          <a:xfrm>
            <a:off x="6472518" y="2149537"/>
            <a:ext cx="23666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★ </a:t>
            </a:r>
            <a:r>
              <a:rPr lang="ko-KR" altLang="en-US" dirty="0" err="1"/>
              <a:t>패링이란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en-US" altLang="ko-KR" dirty="0"/>
              <a:t>// </a:t>
            </a:r>
            <a:r>
              <a:rPr lang="ko-KR" altLang="en-US" dirty="0"/>
              <a:t>내용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95148B-FB39-8711-2212-17910766E74C}"/>
              </a:ext>
            </a:extLst>
          </p:cNvPr>
          <p:cNvSpPr txBox="1"/>
          <p:nvPr/>
        </p:nvSpPr>
        <p:spPr>
          <a:xfrm>
            <a:off x="1349075" y="3954197"/>
            <a:ext cx="418734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패링</a:t>
            </a:r>
            <a:r>
              <a:rPr lang="ko-KR" altLang="en-US" dirty="0"/>
              <a:t> 및 회피 예시 </a:t>
            </a:r>
            <a:r>
              <a:rPr lang="en-US" altLang="ko-KR" dirty="0"/>
              <a:t>gif)</a:t>
            </a:r>
          </a:p>
          <a:p>
            <a:pPr algn="ctr"/>
            <a:r>
              <a:rPr lang="en-US" altLang="ko-KR" dirty="0"/>
              <a:t>// </a:t>
            </a:r>
            <a:r>
              <a:rPr lang="ko-KR" altLang="en-US" dirty="0" err="1"/>
              <a:t>다크</a:t>
            </a:r>
            <a:r>
              <a:rPr lang="ko-KR" altLang="en-US" dirty="0"/>
              <a:t> 소울</a:t>
            </a:r>
            <a:r>
              <a:rPr lang="en-US" altLang="ko-KR" dirty="0"/>
              <a:t>, </a:t>
            </a:r>
            <a:r>
              <a:rPr lang="ko-KR" altLang="en-US" dirty="0" err="1"/>
              <a:t>엘든</a:t>
            </a:r>
            <a:r>
              <a:rPr lang="ko-KR" altLang="en-US" dirty="0"/>
              <a:t> 링</a:t>
            </a:r>
            <a:r>
              <a:rPr lang="en-US" altLang="ko-KR" dirty="0"/>
              <a:t>, </a:t>
            </a:r>
            <a:r>
              <a:rPr lang="ko-KR" altLang="en-US" dirty="0" err="1"/>
              <a:t>젤다의</a:t>
            </a:r>
            <a:r>
              <a:rPr lang="ko-KR" altLang="en-US" dirty="0"/>
              <a:t> 전설 등등</a:t>
            </a:r>
          </a:p>
        </p:txBody>
      </p:sp>
    </p:spTree>
    <p:extLst>
      <p:ext uri="{BB962C8B-B14F-4D97-AF65-F5344CB8AC3E}">
        <p14:creationId xmlns:p14="http://schemas.microsoft.com/office/powerpoint/2010/main" val="3913926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106" y="2049675"/>
            <a:ext cx="10515600" cy="3929303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키 </a:t>
            </a:r>
            <a:r>
              <a:rPr lang="en-US" altLang="ko-KR" sz="1800" dirty="0">
                <a:latin typeface="+mn-ea"/>
              </a:rPr>
              <a:t>: 1.8m / </a:t>
            </a:r>
            <a:r>
              <a:rPr lang="ko-KR" altLang="en-US" sz="1800" dirty="0">
                <a:latin typeface="+mn-ea"/>
              </a:rPr>
              <a:t>가로 </a:t>
            </a:r>
            <a:r>
              <a:rPr lang="en-US" altLang="ko-KR" sz="1800" dirty="0">
                <a:latin typeface="+mn-ea"/>
              </a:rPr>
              <a:t>* </a:t>
            </a:r>
            <a:r>
              <a:rPr lang="ko-KR" altLang="en-US" sz="1800" dirty="0">
                <a:latin typeface="+mn-ea"/>
              </a:rPr>
              <a:t>세로 </a:t>
            </a:r>
            <a:r>
              <a:rPr lang="en-US" altLang="ko-KR" sz="1800" dirty="0">
                <a:latin typeface="+mn-ea"/>
              </a:rPr>
              <a:t>: 0.42 * 0.20 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행동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공격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회피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막기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 err="1">
                <a:latin typeface="+mn-ea"/>
              </a:rPr>
              <a:t>패링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점프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달리기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800" dirty="0">
                <a:latin typeface="+mn-ea"/>
              </a:rPr>
              <a:t>★ 무기</a:t>
            </a:r>
            <a:endParaRPr lang="en-US" altLang="ko-KR" sz="18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한손검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공격력 보통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기본 공격 속도 보통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방패 착용 가능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양손검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공격력 강함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기본 공격 속도 느림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방패 착용 불가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방패</a:t>
            </a:r>
            <a:endParaRPr lang="en-US" altLang="ko-KR" sz="18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소형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빠름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약함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중형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중간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중간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대형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느림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강함</a:t>
            </a:r>
            <a:endParaRPr lang="en-US" altLang="ko-KR" dirty="0">
              <a:latin typeface="+mn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>
                <a:effectLst/>
                <a:latin typeface="+mn-ea"/>
              </a:rPr>
              <a:t>플레이어 캐릭터</a:t>
            </a:r>
            <a:endParaRPr lang="en-US" altLang="ko-KR" sz="2800" b="1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1 | STEEP </a:t>
            </a:r>
            <a:r>
              <a:rPr lang="ko-KR" altLang="en-US" sz="2400" b="1" dirty="0">
                <a:effectLst/>
                <a:latin typeface="+mn-ea"/>
              </a:rPr>
              <a:t>분석</a:t>
            </a:r>
            <a:r>
              <a:rPr lang="en-US" altLang="ko-KR" sz="2400" b="1" dirty="0">
                <a:effectLst/>
                <a:latin typeface="+mn-ea"/>
              </a:rPr>
              <a:t>, </a:t>
            </a:r>
            <a:r>
              <a:rPr lang="ko-KR" altLang="en-US" sz="2400" b="1" dirty="0" err="1">
                <a:effectLst/>
                <a:latin typeface="+mn-ea"/>
              </a:rPr>
              <a:t>비고객</a:t>
            </a:r>
            <a:r>
              <a:rPr lang="ko-KR" altLang="en-US" sz="2400" b="1" dirty="0">
                <a:effectLst/>
                <a:latin typeface="+mn-ea"/>
              </a:rPr>
              <a:t> 분석 </a:t>
            </a:r>
            <a:r>
              <a:rPr lang="en-US" altLang="ko-KR" sz="2400" b="1" dirty="0">
                <a:effectLst/>
                <a:latin typeface="+mn-ea"/>
              </a:rPr>
              <a:t>| 03 ~ 09p </a:t>
            </a:r>
            <a:r>
              <a:rPr lang="en-US" altLang="ko-KR" sz="1800" b="1" dirty="0">
                <a:effectLst/>
                <a:latin typeface="+mn-ea"/>
              </a:rPr>
              <a:t>// &lt;- </a:t>
            </a:r>
            <a:r>
              <a:rPr lang="ko-KR" altLang="en-US" sz="1800" b="1" dirty="0">
                <a:effectLst/>
                <a:latin typeface="+mn-ea"/>
              </a:rPr>
              <a:t>여기가 </a:t>
            </a:r>
            <a:r>
              <a:rPr lang="en-US" altLang="ko-KR" sz="1800" b="1" dirty="0">
                <a:effectLst/>
                <a:latin typeface="+mn-ea"/>
              </a:rPr>
              <a:t>‘</a:t>
            </a:r>
            <a:r>
              <a:rPr lang="ko-KR" altLang="en-US" sz="1800" b="1" dirty="0">
                <a:effectLst/>
                <a:latin typeface="+mn-ea"/>
              </a:rPr>
              <a:t>선정 이유</a:t>
            </a:r>
            <a:r>
              <a:rPr lang="en-US" altLang="ko-KR" sz="1800" b="1" dirty="0">
                <a:effectLst/>
                <a:latin typeface="+mn-ea"/>
              </a:rPr>
              <a:t>’</a:t>
            </a:r>
            <a:r>
              <a:rPr lang="ko-KR" altLang="en-US" sz="1800" b="1" dirty="0">
                <a:effectLst/>
                <a:latin typeface="+mn-ea"/>
              </a:rPr>
              <a:t>를 포함함</a:t>
            </a:r>
            <a:endParaRPr lang="en-US" altLang="ko-KR" sz="1800" b="1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2 | </a:t>
            </a:r>
            <a:r>
              <a:rPr lang="ko-KR" altLang="en-US" sz="2400" b="1" dirty="0">
                <a:effectLst/>
                <a:latin typeface="+mn-ea"/>
              </a:rPr>
              <a:t>연구목적 및 개발환경     </a:t>
            </a:r>
            <a:r>
              <a:rPr lang="en-US" altLang="ko-KR" sz="2400" b="1" dirty="0">
                <a:effectLst/>
                <a:latin typeface="+mn-ea"/>
              </a:rPr>
              <a:t>| 10 ~ 12p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3 | </a:t>
            </a:r>
            <a:r>
              <a:rPr lang="ko-KR" altLang="en-US" sz="2400" b="1" dirty="0">
                <a:effectLst/>
                <a:latin typeface="+mn-ea"/>
              </a:rPr>
              <a:t>게임소개</a:t>
            </a:r>
            <a:r>
              <a:rPr lang="en-US" altLang="ko-KR" sz="2400" b="1" dirty="0">
                <a:effectLst/>
                <a:latin typeface="+mn-ea"/>
              </a:rPr>
              <a:t>, </a:t>
            </a:r>
            <a:r>
              <a:rPr lang="ko-KR" altLang="en-US" sz="2400" b="1" dirty="0">
                <a:effectLst/>
                <a:latin typeface="+mn-ea"/>
              </a:rPr>
              <a:t>게임 특징       </a:t>
            </a:r>
            <a:r>
              <a:rPr lang="en-US" altLang="ko-KR" sz="2400" b="1" dirty="0">
                <a:effectLst/>
                <a:latin typeface="+mn-ea"/>
              </a:rPr>
              <a:t>| 13 ~ 22p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4 | </a:t>
            </a:r>
            <a:r>
              <a:rPr lang="ko-KR" altLang="en-US" sz="2400" b="1" dirty="0">
                <a:effectLst/>
                <a:latin typeface="+mn-ea"/>
              </a:rPr>
              <a:t>기술적 요소                 </a:t>
            </a:r>
            <a:r>
              <a:rPr lang="en-US" altLang="ko-KR" sz="2400" b="1" dirty="0">
                <a:effectLst/>
                <a:latin typeface="+mn-ea"/>
              </a:rPr>
              <a:t>| 23 ~ 24p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5 | </a:t>
            </a:r>
            <a:r>
              <a:rPr lang="ko-KR" altLang="en-US" sz="2400" b="1" dirty="0">
                <a:effectLst/>
                <a:latin typeface="+mn-ea"/>
              </a:rPr>
              <a:t>개인별 준비 현황          </a:t>
            </a:r>
            <a:r>
              <a:rPr lang="en-US" altLang="ko-KR" sz="2400" b="1" dirty="0">
                <a:effectLst/>
                <a:latin typeface="+mn-ea"/>
              </a:rPr>
              <a:t>| 25 ~ 26p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6 | </a:t>
            </a:r>
            <a:r>
              <a:rPr lang="ko-KR" altLang="en-US" sz="2400" b="1" dirty="0">
                <a:effectLst/>
                <a:latin typeface="+mn-ea"/>
              </a:rPr>
              <a:t>역할 분담 및 개발 일정  </a:t>
            </a:r>
            <a:r>
              <a:rPr lang="en-US" altLang="ko-KR" sz="2400" b="1" dirty="0">
                <a:effectLst/>
                <a:latin typeface="+mn-ea"/>
              </a:rPr>
              <a:t>| 27 ~ 28p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45141" y="1960507"/>
            <a:ext cx="10515600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소형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인간형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/ </a:t>
            </a:r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행동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회피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일반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빠른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찌르기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강한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돌진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확률 회피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중형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야수형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/ </a:t>
            </a:r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돌진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회전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일반 공격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대형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괴수형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 / </a:t>
            </a:r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도약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일반 공격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0EADF53C-1218-EC79-25DE-1C1A5A6E2E3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6342FC9-7A18-41EE-D8EE-C3F8A75EC354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46F54C1-4A6B-CE88-ED0F-06129A2714DD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3" name="사다리꼴 22">
                <a:extLst>
                  <a:ext uri="{FF2B5EF4-FFF2-40B4-BE49-F238E27FC236}">
                    <a16:creationId xmlns:a16="http://schemas.microsoft.com/office/drawing/2014/main" id="{0A4A1C7E-BD3A-D7FC-AF51-AF39A2C28D7C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EF2F43C1-5306-B333-90A9-AFDDC0C29B7A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4A067EB0-895E-A6FB-6531-0E250AEBF5B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사다리꼴 25">
                <a:extLst>
                  <a:ext uri="{FF2B5EF4-FFF2-40B4-BE49-F238E27FC236}">
                    <a16:creationId xmlns:a16="http://schemas.microsoft.com/office/drawing/2014/main" id="{A7443571-C3D8-69A6-8CA9-10C789BC493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이등변 삼각형 26">
                <a:extLst>
                  <a:ext uri="{FF2B5EF4-FFF2-40B4-BE49-F238E27FC236}">
                    <a16:creationId xmlns:a16="http://schemas.microsoft.com/office/drawing/2014/main" id="{C6B6BA6C-983B-FA02-95E9-14282A08007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E93E5A70-E662-F4DE-AD95-C819B5BF3857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9D201F37-7F11-3C15-8210-CF520E2E7145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구조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71C78B9-FA7B-9A0A-8F7C-8F5F37AA1A95}"/>
              </a:ext>
            </a:extLst>
          </p:cNvPr>
          <p:cNvSpPr/>
          <p:nvPr/>
        </p:nvSpPr>
        <p:spPr>
          <a:xfrm>
            <a:off x="463580" y="2202930"/>
            <a:ext cx="5958337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0387BD-8A3A-4830-695F-815759E1D4E0}"/>
              </a:ext>
            </a:extLst>
          </p:cNvPr>
          <p:cNvSpPr txBox="1"/>
          <p:nvPr/>
        </p:nvSpPr>
        <p:spPr>
          <a:xfrm>
            <a:off x="6472518" y="2149537"/>
            <a:ext cx="472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/>
              <a:t>★ </a:t>
            </a:r>
            <a:r>
              <a:rPr lang="ko-KR" altLang="en-US" sz="1800" dirty="0"/>
              <a:t>맵 컨셉 및 구조 </a:t>
            </a:r>
            <a:r>
              <a:rPr lang="en-US" altLang="ko-KR" sz="1800" dirty="0"/>
              <a:t>: </a:t>
            </a:r>
            <a:r>
              <a:rPr lang="ko-KR" altLang="en-US" sz="1800" dirty="0"/>
              <a:t>콜로세움 </a:t>
            </a:r>
            <a:r>
              <a:rPr lang="en-US" altLang="ko-KR" sz="1800" dirty="0"/>
              <a:t>(</a:t>
            </a:r>
            <a:r>
              <a:rPr lang="ko-KR" altLang="en-US" sz="1800" dirty="0"/>
              <a:t>원형경기장</a:t>
            </a:r>
            <a:r>
              <a:rPr lang="en-US" altLang="ko-KR" sz="1800" dirty="0"/>
              <a:t>)</a:t>
            </a:r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★ </a:t>
            </a:r>
            <a:r>
              <a:rPr lang="ko-KR" altLang="en-US" sz="1800" dirty="0"/>
              <a:t>맵 크기 </a:t>
            </a:r>
            <a:r>
              <a:rPr lang="en-US" altLang="ko-KR" sz="1800" dirty="0"/>
              <a:t>: (// </a:t>
            </a:r>
            <a:r>
              <a:rPr lang="ko-KR" altLang="en-US" sz="1800" dirty="0"/>
              <a:t>크기</a:t>
            </a:r>
            <a:r>
              <a:rPr lang="en-US" altLang="ko-KR" sz="1800" dirty="0"/>
              <a:t>)</a:t>
            </a: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sz="1800" dirty="0"/>
              <a:t>// </a:t>
            </a:r>
            <a:r>
              <a:rPr lang="ko-KR" altLang="en-US" sz="1800" dirty="0"/>
              <a:t>맵 정보</a:t>
            </a:r>
            <a:endParaRPr lang="en-US" altLang="ko-KR" sz="1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59C8CAB-5D66-006D-E5E1-48573E30D2D0}"/>
              </a:ext>
            </a:extLst>
          </p:cNvPr>
          <p:cNvSpPr txBox="1"/>
          <p:nvPr/>
        </p:nvSpPr>
        <p:spPr>
          <a:xfrm>
            <a:off x="1236881" y="4059324"/>
            <a:ext cx="418734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콜로세움 모양 맵 이미지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23062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30"/>
            <a:ext cx="11247513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AAD2FD-7E43-A59D-8D36-D94FE39716BC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키 조작 방법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4441648" y="3853922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키보드 이미지 및 설명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기술적 요소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8875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293FDEC-010E-3531-411E-C53A0A1A6299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B6788AE-D90B-6CB1-3FFE-AFB3BC3BA133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FE71CB7E-D9C8-F6BD-61A4-FC82ED07BF85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BB63F58C-6548-3DCB-895E-399F59B982B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7CE40AB-560B-DF1D-5F5E-7CC2730B3D1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CEB981E-5D82-46F7-0448-BC60330C710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3779E6E5-C5FE-E7A7-6D10-73CF85BDE8B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5B96AE14-2550-5C82-C0FA-C51C002AA9E5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756498F8-3870-2DB1-971A-250AEA8CE2CD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기술적 요소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9CEE8C4F-ADDF-85AF-A44D-BA0BB508488C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전투시 플레이어와 적</a:t>
            </a:r>
            <a:r>
              <a:rPr lang="en-US" altLang="ko-KR" sz="2400" dirty="0">
                <a:latin typeface="+mn-ea"/>
              </a:rPr>
              <a:t>, </a:t>
            </a:r>
            <a:r>
              <a:rPr lang="ko-KR" altLang="en-US" sz="2400" dirty="0">
                <a:latin typeface="+mn-ea"/>
              </a:rPr>
              <a:t>또는 플레이어간 </a:t>
            </a:r>
            <a:r>
              <a:rPr lang="ko-KR" altLang="en-US" sz="2400" b="1" dirty="0">
                <a:latin typeface="+mn-ea"/>
              </a:rPr>
              <a:t>상호작용 및 이펙트</a:t>
            </a:r>
            <a:endParaRPr lang="en-US" altLang="ko-KR" sz="2400" b="1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ko-KR" altLang="en-US" sz="2400" b="1" dirty="0" err="1">
                <a:latin typeface="+mn-ea"/>
              </a:rPr>
              <a:t>프리셋</a:t>
            </a:r>
            <a:r>
              <a:rPr lang="ko-KR" altLang="en-US" sz="2400" dirty="0">
                <a:latin typeface="+mn-ea"/>
              </a:rPr>
              <a:t> 저장을 위한 </a:t>
            </a:r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구축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ko-KR" altLang="en-US" sz="2400" b="1" dirty="0">
                <a:latin typeface="+mn-ea"/>
              </a:rPr>
              <a:t>멀티플레이</a:t>
            </a:r>
            <a:r>
              <a:rPr lang="ko-KR" altLang="en-US" sz="2400" dirty="0">
                <a:latin typeface="+mn-ea"/>
              </a:rPr>
              <a:t>를 위한 </a:t>
            </a:r>
            <a:r>
              <a:rPr lang="ko-KR" altLang="en-US" sz="2400" b="1" dirty="0">
                <a:latin typeface="+mn-ea"/>
              </a:rPr>
              <a:t>서버</a:t>
            </a:r>
            <a:r>
              <a:rPr lang="ko-KR" altLang="en-US" sz="2400" dirty="0">
                <a:latin typeface="+mn-ea"/>
              </a:rPr>
              <a:t> 구축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적의 </a:t>
            </a:r>
            <a:r>
              <a:rPr lang="ko-KR" altLang="en-US" sz="2400" b="1" dirty="0">
                <a:latin typeface="+mn-ea"/>
              </a:rPr>
              <a:t>인공지능 알고리즘 </a:t>
            </a:r>
            <a:r>
              <a:rPr lang="ko-KR" altLang="en-US" sz="2400" dirty="0">
                <a:latin typeface="+mn-ea"/>
              </a:rPr>
              <a:t>구현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플레이어와 적의 설정을 위한 </a:t>
            </a:r>
            <a:r>
              <a:rPr lang="en-US" altLang="ko-KR" sz="2400" b="1" dirty="0">
                <a:latin typeface="+mn-ea"/>
              </a:rPr>
              <a:t>UI/UX </a:t>
            </a:r>
            <a:r>
              <a:rPr lang="ko-KR" altLang="en-US" sz="2400" b="1" dirty="0">
                <a:latin typeface="+mn-ea"/>
              </a:rPr>
              <a:t>디자인</a:t>
            </a:r>
            <a:endParaRPr lang="en-US" altLang="ko-KR" sz="24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53082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준비 현황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&lt;5&gt;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193964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4441648" y="4112715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개인별 준비 현황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&lt;6&gt;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역할 분담 및</a:t>
            </a:r>
          </a:p>
        </p:txBody>
      </p:sp>
    </p:spTree>
    <p:extLst>
      <p:ext uri="{BB962C8B-B14F-4D97-AF65-F5344CB8AC3E}">
        <p14:creationId xmlns:p14="http://schemas.microsoft.com/office/powerpoint/2010/main" val="27117746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4441648" y="4112715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역할 분담 및 개발 일정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 err="1">
                  <a:latin typeface="+mn-ea"/>
                  <a:ea typeface="+mn-ea"/>
                </a:rPr>
                <a:t>비고객</a:t>
              </a:r>
              <a:r>
                <a:rPr lang="en-US" altLang="ko-KR" sz="4000" dirty="0">
                  <a:latin typeface="+mn-ea"/>
                  <a:ea typeface="+mn-ea"/>
                </a:rPr>
                <a:t> </a:t>
              </a:r>
              <a:r>
                <a:rPr lang="ko-KR" altLang="en-US" sz="4000" dirty="0">
                  <a:latin typeface="+mn-ea"/>
                  <a:ea typeface="+mn-ea"/>
                </a:rPr>
                <a:t>분석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altLang="ko-KR" sz="4000" dirty="0">
                  <a:latin typeface="+mn-ea"/>
                  <a:ea typeface="+mn-ea"/>
                </a:rPr>
                <a:t>STEEP </a:t>
              </a:r>
              <a:r>
                <a:rPr lang="ko-KR" altLang="en-US" sz="4000" dirty="0">
                  <a:latin typeface="+mn-ea"/>
                  <a:ea typeface="+mn-ea"/>
                </a:rPr>
                <a:t>분석</a:t>
              </a:r>
              <a:r>
                <a:rPr lang="en-US" altLang="ko-KR" sz="4000" dirty="0">
                  <a:latin typeface="+mn-ea"/>
                  <a:ea typeface="+mn-ea"/>
                </a:rPr>
                <a:t>,</a:t>
              </a:r>
              <a:endParaRPr lang="ko-KR" altLang="en-US" sz="4000" dirty="0">
                <a:latin typeface="+mn-ea"/>
                <a:ea typeface="+mn-ea"/>
              </a:endParaRP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dirty="0" err="1">
                <a:effectLst/>
                <a:latin typeface="-apple-system"/>
              </a:rPr>
              <a:t>소울라이크란</a:t>
            </a:r>
            <a:r>
              <a:rPr lang="en-US" altLang="ko-KR" sz="1800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// </a:t>
            </a:r>
            <a:r>
              <a:rPr lang="ko-KR" altLang="en-US" sz="1800" dirty="0">
                <a:effectLst/>
                <a:latin typeface="-apple-system"/>
              </a:rPr>
              <a:t>내용</a:t>
            </a:r>
            <a:endParaRPr lang="en-US" altLang="ko-KR" sz="180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3D6782-D35E-64B6-E98A-4BE0B0E28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83" y="3263607"/>
            <a:ext cx="2039327" cy="26106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ACC035-A3D6-83E5-5CBB-98A144945ED9}"/>
              </a:ext>
            </a:extLst>
          </p:cNvPr>
          <p:cNvSpPr txBox="1"/>
          <p:nvPr/>
        </p:nvSpPr>
        <p:spPr>
          <a:xfrm>
            <a:off x="342388" y="5960239"/>
            <a:ext cx="2642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(1. </a:t>
            </a:r>
            <a:r>
              <a:rPr lang="ko-KR" altLang="en-US" sz="1400" dirty="0">
                <a:latin typeface="+mn-ea"/>
              </a:rPr>
              <a:t>올해 출시된 국내 </a:t>
            </a:r>
            <a:r>
              <a:rPr lang="ko-KR" altLang="en-US" sz="1400" dirty="0" err="1">
                <a:latin typeface="+mn-ea"/>
              </a:rPr>
              <a:t>소울라이크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‘P</a:t>
            </a:r>
            <a:r>
              <a:rPr lang="ko-KR" altLang="en-US" sz="1400" dirty="0">
                <a:latin typeface="+mn-ea"/>
              </a:rPr>
              <a:t>의 거짓</a:t>
            </a:r>
            <a:r>
              <a:rPr lang="en-US" altLang="ko-KR" sz="1400" dirty="0">
                <a:latin typeface="+mn-ea"/>
              </a:rPr>
              <a:t>’)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0417F1E-241E-4C1B-20E5-088B8BD7B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734" y="3263607"/>
            <a:ext cx="4139434" cy="261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D73645-208A-D367-E624-4774631B4DC3}"/>
              </a:ext>
            </a:extLst>
          </p:cNvPr>
          <p:cNvSpPr txBox="1"/>
          <p:nvPr/>
        </p:nvSpPr>
        <p:spPr>
          <a:xfrm>
            <a:off x="3801930" y="5953273"/>
            <a:ext cx="2850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(2. </a:t>
            </a:r>
            <a:r>
              <a:rPr lang="ko-KR" altLang="en-US" sz="1400" dirty="0">
                <a:latin typeface="+mn-ea"/>
              </a:rPr>
              <a:t>내년 출시 예정인 </a:t>
            </a:r>
            <a:endParaRPr lang="en-US" altLang="ko-KR" sz="1400" dirty="0">
              <a:latin typeface="+mn-ea"/>
            </a:endParaRPr>
          </a:p>
          <a:p>
            <a:pPr algn="ctr"/>
            <a:r>
              <a:rPr lang="ko-KR" altLang="en-US" sz="1400" dirty="0" err="1">
                <a:latin typeface="+mn-ea"/>
              </a:rPr>
              <a:t>소울라이크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‘</a:t>
            </a:r>
            <a:r>
              <a:rPr lang="ko-KR" altLang="en-US" sz="1400" dirty="0">
                <a:latin typeface="+mn-ea"/>
              </a:rPr>
              <a:t>검은 신화</a:t>
            </a:r>
            <a:r>
              <a:rPr lang="en-US" altLang="ko-KR" sz="1400" dirty="0">
                <a:latin typeface="+mn-ea"/>
              </a:rPr>
              <a:t>: </a:t>
            </a:r>
            <a:r>
              <a:rPr lang="ko-KR" altLang="en-US" sz="1400" dirty="0" err="1">
                <a:latin typeface="+mn-ea"/>
              </a:rPr>
              <a:t>오공</a:t>
            </a:r>
            <a:r>
              <a:rPr lang="en-US" altLang="ko-KR" sz="1400" dirty="0">
                <a:latin typeface="+mn-ea"/>
              </a:rPr>
              <a:t>’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43C4F5B-BFAC-F705-E601-52E78F104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393" y="3263607"/>
            <a:ext cx="3832066" cy="261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BA1B10-FD90-9AD5-84A7-204695B91045}"/>
              </a:ext>
            </a:extLst>
          </p:cNvPr>
          <p:cNvSpPr txBox="1"/>
          <p:nvPr/>
        </p:nvSpPr>
        <p:spPr>
          <a:xfrm>
            <a:off x="8196938" y="5953273"/>
            <a:ext cx="2840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(3. </a:t>
            </a:r>
            <a:r>
              <a:rPr lang="ko-KR" altLang="en-US" sz="1400" dirty="0">
                <a:latin typeface="+mn-ea"/>
              </a:rPr>
              <a:t>오픈월드 </a:t>
            </a:r>
            <a:r>
              <a:rPr lang="ko-KR" altLang="en-US" sz="1400" dirty="0" err="1">
                <a:latin typeface="+mn-ea"/>
              </a:rPr>
              <a:t>어드벤쳐</a:t>
            </a:r>
            <a:r>
              <a:rPr lang="ko-KR" altLang="en-US" sz="1400" dirty="0">
                <a:latin typeface="+mn-ea"/>
              </a:rPr>
              <a:t> 게임</a:t>
            </a:r>
            <a:endParaRPr lang="en-US" altLang="ko-KR" sz="1400" dirty="0">
              <a:latin typeface="+mn-ea"/>
            </a:endParaRPr>
          </a:p>
          <a:p>
            <a:pPr algn="ctr"/>
            <a:r>
              <a:rPr lang="en-US" altLang="ko-KR" sz="1400" dirty="0">
                <a:latin typeface="+mn-ea"/>
              </a:rPr>
              <a:t>‘</a:t>
            </a:r>
            <a:r>
              <a:rPr lang="ko-KR" altLang="en-US" sz="1400" dirty="0">
                <a:latin typeface="+mn-ea"/>
              </a:rPr>
              <a:t>갓 오브 워</a:t>
            </a:r>
            <a:r>
              <a:rPr lang="en-US" altLang="ko-KR" sz="1400" dirty="0">
                <a:latin typeface="+mn-ea"/>
              </a:rPr>
              <a:t>＇)</a:t>
            </a:r>
            <a:endParaRPr lang="ko-KR" altLang="en-US" sz="1400" dirty="0">
              <a:latin typeface="+mn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&lt;STEEP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BB6939A0-F3BC-9B37-77AB-BFD7E30877F3}"/>
              </a:ext>
            </a:extLst>
          </p:cNvPr>
          <p:cNvSpPr txBox="1">
            <a:spLocks/>
          </p:cNvSpPr>
          <p:nvPr/>
        </p:nvSpPr>
        <p:spPr>
          <a:xfrm>
            <a:off x="10208844" y="574589"/>
            <a:ext cx="13082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사회적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024" name="내용 개체 틀 2">
            <a:extLst>
              <a:ext uri="{FF2B5EF4-FFF2-40B4-BE49-F238E27FC236}">
                <a16:creationId xmlns:a16="http://schemas.microsoft.com/office/drawing/2014/main" id="{B611C07A-E10B-A94F-5062-6F75C0F0CC0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8882892" cy="95018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/>
              <a:t>★ 게임 대작들이 계속해서 출시되고 있고</a:t>
            </a:r>
            <a:r>
              <a:rPr lang="en-US" altLang="ko-KR" sz="1800" dirty="0"/>
              <a:t>,  </a:t>
            </a:r>
            <a:r>
              <a:rPr lang="ko-KR" altLang="en-US" sz="1800" dirty="0"/>
              <a:t>오픈월드 </a:t>
            </a:r>
            <a:r>
              <a:rPr lang="ko-KR" altLang="en-US" sz="1800" dirty="0" err="1"/>
              <a:t>어드벤쳐</a:t>
            </a:r>
            <a:r>
              <a:rPr lang="ko-KR" altLang="en-US" sz="1800" dirty="0"/>
              <a:t> 게임</a:t>
            </a:r>
            <a:r>
              <a:rPr lang="en-US" altLang="ko-KR" sz="1800" dirty="0"/>
              <a:t>,  </a:t>
            </a:r>
            <a:r>
              <a:rPr lang="ko-KR" altLang="en-US" sz="1800" dirty="0"/>
              <a:t>액션 게임과 같은 </a:t>
            </a:r>
            <a:endParaRPr lang="en-US" altLang="ko-KR" sz="1800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b="1" dirty="0"/>
              <a:t>여러 장르</a:t>
            </a:r>
            <a:r>
              <a:rPr lang="ko-KR" altLang="en-US" sz="1800" dirty="0"/>
              <a:t>의</a:t>
            </a:r>
            <a:r>
              <a:rPr lang="en-US" altLang="ko-KR" sz="1800" dirty="0"/>
              <a:t> </a:t>
            </a:r>
            <a:r>
              <a:rPr lang="ko-KR" altLang="en-US" sz="1800" dirty="0"/>
              <a:t>게임에서 </a:t>
            </a:r>
            <a:r>
              <a:rPr lang="ko-KR" altLang="en-US" sz="1800" b="1" dirty="0" err="1"/>
              <a:t>소울라이크</a:t>
            </a:r>
            <a:r>
              <a:rPr lang="ko-KR" altLang="en-US" sz="1800" b="1" dirty="0"/>
              <a:t> 방식의 전투방식</a:t>
            </a:r>
            <a:r>
              <a:rPr lang="ko-KR" altLang="en-US" sz="1800" dirty="0"/>
              <a:t>을</a:t>
            </a:r>
            <a:r>
              <a:rPr lang="ko-KR" altLang="en-US" sz="1800" b="1" dirty="0"/>
              <a:t> </a:t>
            </a:r>
            <a:r>
              <a:rPr lang="ko-KR" altLang="en-US" sz="1800" dirty="0"/>
              <a:t>채용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54024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83BEB8A2-7E18-4F39-F2AB-E7C67C7CEFA2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ACC035-A3D6-83E5-5CBB-98A144945ED9}"/>
              </a:ext>
            </a:extLst>
          </p:cNvPr>
          <p:cNvSpPr txBox="1"/>
          <p:nvPr/>
        </p:nvSpPr>
        <p:spPr>
          <a:xfrm>
            <a:off x="4567164" y="5960238"/>
            <a:ext cx="2642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(2. ‘Valve’ </a:t>
            </a:r>
            <a:r>
              <a:rPr lang="ko-KR" altLang="en-US" sz="1400" dirty="0">
                <a:latin typeface="+mn-ea"/>
              </a:rPr>
              <a:t>사의 </a:t>
            </a:r>
            <a:r>
              <a:rPr lang="en-US" altLang="ko-KR" sz="1400" dirty="0">
                <a:latin typeface="+mn-ea"/>
              </a:rPr>
              <a:t>‘Steam Deck’)</a:t>
            </a:r>
            <a:endParaRPr lang="ko-KR" altLang="en-US" sz="14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73645-208A-D367-E624-4774631B4DC3}"/>
              </a:ext>
            </a:extLst>
          </p:cNvPr>
          <p:cNvSpPr txBox="1"/>
          <p:nvPr/>
        </p:nvSpPr>
        <p:spPr>
          <a:xfrm>
            <a:off x="8232563" y="5960238"/>
            <a:ext cx="28504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(3. ‘ASUS’</a:t>
            </a:r>
            <a:r>
              <a:rPr lang="ko-KR" altLang="en-US" sz="1400" dirty="0">
                <a:latin typeface="+mn-ea"/>
              </a:rPr>
              <a:t>사의 </a:t>
            </a:r>
            <a:r>
              <a:rPr lang="en-US" altLang="ko-KR" sz="1400" dirty="0">
                <a:latin typeface="+mn-ea"/>
              </a:rPr>
              <a:t>‘ASUS ROG ALLY’)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C161A22-8580-6F92-8F00-F5A047A60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773" y="3578714"/>
            <a:ext cx="3140754" cy="209174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920D09-B1C4-278C-B3B5-6BDE7826B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439" y="3578714"/>
            <a:ext cx="3718652" cy="2091741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165E988B-4ECE-23DC-F84A-349342FC2CA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829F1AE2-E542-8889-30C2-3D352D0F994F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9C1E0A43-CC2E-354A-F462-F7C4350CCA44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C199F82-3FAD-E754-B9F2-9AE6040822B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EE1B8E8A-88A3-772C-842C-A612CD73EE36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사다리꼴 24">
                <a:extLst>
                  <a:ext uri="{FF2B5EF4-FFF2-40B4-BE49-F238E27FC236}">
                    <a16:creationId xmlns:a16="http://schemas.microsoft.com/office/drawing/2014/main" id="{3628F9E5-33D4-8C93-7A87-97B306988795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이등변 삼각형 25">
                <a:extLst>
                  <a:ext uri="{FF2B5EF4-FFF2-40B4-BE49-F238E27FC236}">
                    <a16:creationId xmlns:a16="http://schemas.microsoft.com/office/drawing/2014/main" id="{3BF65CB2-AE72-E92F-0E66-BC739105A3C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1" name="제목 1">
              <a:extLst>
                <a:ext uri="{FF2B5EF4-FFF2-40B4-BE49-F238E27FC236}">
                  <a16:creationId xmlns:a16="http://schemas.microsoft.com/office/drawing/2014/main" id="{448FFE2F-E991-0B1F-152E-FF2464410E8B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&lt;STEEP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32EF7586-21E1-7CF6-BDCC-D133217F79D3}"/>
              </a:ext>
            </a:extLst>
          </p:cNvPr>
          <p:cNvSpPr txBox="1">
            <a:spLocks/>
          </p:cNvSpPr>
          <p:nvPr/>
        </p:nvSpPr>
        <p:spPr>
          <a:xfrm>
            <a:off x="10208844" y="574589"/>
            <a:ext cx="13082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기술적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55A5256-384C-1D2C-BEF7-3E65B5A9B5F4}"/>
              </a:ext>
            </a:extLst>
          </p:cNvPr>
          <p:cNvSpPr txBox="1"/>
          <p:nvPr/>
        </p:nvSpPr>
        <p:spPr>
          <a:xfrm>
            <a:off x="901765" y="5960238"/>
            <a:ext cx="2642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(1. //</a:t>
            </a:r>
            <a:r>
              <a:rPr lang="ko-KR" altLang="en-US" sz="1400" dirty="0">
                <a:latin typeface="+mn-ea"/>
              </a:rPr>
              <a:t>그래픽카드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FC3029F-A40B-F000-1839-297AD29B44A7}"/>
              </a:ext>
            </a:extLst>
          </p:cNvPr>
          <p:cNvSpPr/>
          <p:nvPr/>
        </p:nvSpPr>
        <p:spPr>
          <a:xfrm>
            <a:off x="674909" y="3578712"/>
            <a:ext cx="3140952" cy="2091743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3F50A78-49D7-4F15-FB46-93B8505C3AE4}"/>
              </a:ext>
            </a:extLst>
          </p:cNvPr>
          <p:cNvSpPr txBox="1"/>
          <p:nvPr/>
        </p:nvSpPr>
        <p:spPr>
          <a:xfrm>
            <a:off x="1029518" y="4439917"/>
            <a:ext cx="243173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그래픽카드 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806E6B9-FC83-8E85-FF9C-5813EEB2850B}"/>
              </a:ext>
            </a:extLst>
          </p:cNvPr>
          <p:cNvSpPr txBox="1">
            <a:spLocks/>
          </p:cNvSpPr>
          <p:nvPr/>
        </p:nvSpPr>
        <p:spPr>
          <a:xfrm>
            <a:off x="342387" y="2097096"/>
            <a:ext cx="11526883" cy="10534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ko-KR" altLang="en-US" sz="1800" b="1" dirty="0">
                <a:latin typeface="+mn-ea"/>
              </a:rPr>
              <a:t>그래픽카드</a:t>
            </a:r>
            <a:r>
              <a:rPr lang="ko-KR" altLang="en-US" sz="1800" dirty="0">
                <a:latin typeface="+mn-ea"/>
              </a:rPr>
              <a:t>의 성능이 상당히 올라온 만큼 그래픽이 중요한 </a:t>
            </a:r>
            <a:r>
              <a:rPr lang="ko-KR" altLang="en-US" sz="1800" dirty="0" err="1">
                <a:latin typeface="+mn-ea"/>
              </a:rPr>
              <a:t>소울라이크는</a:t>
            </a:r>
            <a:r>
              <a:rPr lang="ko-KR" altLang="en-US" sz="1800" dirty="0">
                <a:latin typeface="+mn-ea"/>
              </a:rPr>
              <a:t> 계속해서 발전해 나갈 것이라 전망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최근 떠오르는 </a:t>
            </a:r>
            <a:r>
              <a:rPr lang="en-US" altLang="ko-KR" sz="1800" b="1" dirty="0">
                <a:latin typeface="+mn-ea"/>
              </a:rPr>
              <a:t>UMPC</a:t>
            </a:r>
            <a:r>
              <a:rPr lang="ko-KR" altLang="en-US" sz="1800" dirty="0">
                <a:latin typeface="+mn-ea"/>
              </a:rPr>
              <a:t>의 컨트롤방식에 </a:t>
            </a:r>
            <a:r>
              <a:rPr lang="ko-KR" altLang="en-US" sz="1800" dirty="0" err="1">
                <a:latin typeface="+mn-ea"/>
              </a:rPr>
              <a:t>소울라이크는</a:t>
            </a:r>
            <a:r>
              <a:rPr lang="ko-KR" altLang="en-US" sz="1800" dirty="0">
                <a:latin typeface="+mn-ea"/>
              </a:rPr>
              <a:t> 최적화된 게임장르</a:t>
            </a:r>
            <a:endParaRPr lang="en-US" altLang="ko-KR" sz="1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865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C5A6DE7D-B545-1718-E513-A305323663EA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9632EFB-5695-E1EA-3F57-48F3709EE8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5660542-B6C4-E133-D2C6-A2C1327084C7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5CA71229-B302-2AB4-B021-D2F8E3897C4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7FEDFCAE-91CD-EF36-FD2B-E3E4ECCE6A5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5391DC5A-1629-909C-26CC-4728D09ADDA8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7F635DFC-2AF9-732E-3139-4E6111D2FB0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5D817D92-653E-9CE4-54D6-3D2ADCE446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6DCF98B1-5466-9C45-DE7C-C9BED41837B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&lt;STEEP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6061DCF-D255-EB56-D5F1-B6910AFF47D5}"/>
              </a:ext>
            </a:extLst>
          </p:cNvPr>
          <p:cNvSpPr txBox="1">
            <a:spLocks/>
          </p:cNvSpPr>
          <p:nvPr/>
        </p:nvSpPr>
        <p:spPr>
          <a:xfrm>
            <a:off x="10208844" y="574589"/>
            <a:ext cx="13082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경제적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6A32A7D-AA13-4E60-BE25-2461EE45BA7E}"/>
              </a:ext>
            </a:extLst>
          </p:cNvPr>
          <p:cNvSpPr/>
          <p:nvPr/>
        </p:nvSpPr>
        <p:spPr>
          <a:xfrm>
            <a:off x="508000" y="3429000"/>
            <a:ext cx="11176000" cy="2886380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F0904D-D18E-35D0-8F1E-0AC5D0B033DD}"/>
              </a:ext>
            </a:extLst>
          </p:cNvPr>
          <p:cNvSpPr txBox="1"/>
          <p:nvPr/>
        </p:nvSpPr>
        <p:spPr>
          <a:xfrm>
            <a:off x="484186" y="4687524"/>
            <a:ext cx="1118327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시장 규모 증가 그래프 제작해서 삽입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535F10CC-C2B2-BF56-B092-954178078DCF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10534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국내외 </a:t>
            </a:r>
            <a:r>
              <a:rPr lang="ko-KR" altLang="en-US" b="1" dirty="0"/>
              <a:t>콘솔 게임 시장 </a:t>
            </a:r>
            <a:r>
              <a:rPr lang="ko-KR" altLang="en-US" dirty="0"/>
              <a:t>규모의 확대</a:t>
            </a: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떠오르는 콘솔게임 인기 장르 </a:t>
            </a:r>
            <a:r>
              <a:rPr lang="en-US" altLang="ko-KR" dirty="0"/>
              <a:t>: </a:t>
            </a:r>
            <a:r>
              <a:rPr lang="ko-KR" altLang="en-US" b="1" dirty="0" err="1"/>
              <a:t>소울라이크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078873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비고객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483852" cy="396624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en-US" altLang="ko-KR" sz="1800" b="1" i="0" dirty="0">
                <a:effectLst/>
                <a:latin typeface="-apple-system"/>
              </a:rPr>
              <a:t>1</a:t>
            </a:r>
            <a:r>
              <a:rPr lang="ko-KR" altLang="en-US" sz="1800" b="1" i="0" dirty="0">
                <a:effectLst/>
                <a:latin typeface="-apple-system"/>
              </a:rPr>
              <a:t>번째 </a:t>
            </a:r>
            <a:r>
              <a:rPr lang="ko-KR" altLang="en-US" sz="1800" i="0" dirty="0">
                <a:effectLst/>
                <a:latin typeface="-apple-system"/>
              </a:rPr>
              <a:t>계층 대상</a:t>
            </a:r>
            <a:r>
              <a:rPr lang="en-US" altLang="ko-KR" sz="1800" i="0" dirty="0">
                <a:effectLst/>
                <a:latin typeface="-apple-system"/>
              </a:rPr>
              <a:t> : [</a:t>
            </a:r>
            <a:r>
              <a:rPr lang="ko-KR" altLang="en-US" sz="1800" b="1" i="0" dirty="0">
                <a:effectLst/>
                <a:latin typeface="-apple-system"/>
              </a:rPr>
              <a:t>액션 롤플레잉 </a:t>
            </a:r>
            <a:r>
              <a:rPr lang="ko-KR" altLang="en-US" sz="1800" i="0" dirty="0">
                <a:effectLst/>
                <a:latin typeface="-apple-system"/>
              </a:rPr>
              <a:t>게임이나 </a:t>
            </a:r>
            <a:r>
              <a:rPr lang="ko-KR" altLang="en-US" sz="1800" b="1" i="0" dirty="0">
                <a:effectLst/>
                <a:latin typeface="-apple-system"/>
              </a:rPr>
              <a:t>액션 </a:t>
            </a:r>
            <a:r>
              <a:rPr lang="ko-KR" altLang="en-US" sz="1800" b="1" i="0" dirty="0" err="1">
                <a:effectLst/>
                <a:latin typeface="-apple-system"/>
              </a:rPr>
              <a:t>어드벤쳐</a:t>
            </a:r>
            <a:r>
              <a:rPr lang="ko-KR" altLang="en-US" sz="1800" b="1" i="0" dirty="0">
                <a:effectLst/>
                <a:latin typeface="-apple-system"/>
              </a:rPr>
              <a:t> </a:t>
            </a:r>
            <a:r>
              <a:rPr lang="ko-KR" altLang="en-US" sz="1800" i="0" dirty="0">
                <a:effectLst/>
                <a:latin typeface="-apple-system"/>
              </a:rPr>
              <a:t>게임을 좋아하는 사람들</a:t>
            </a:r>
            <a:r>
              <a:rPr lang="en-US" altLang="ko-KR" sz="1800" i="0" dirty="0">
                <a:effectLst/>
                <a:latin typeface="-apple-system"/>
              </a:rPr>
              <a:t>]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800" i="0" dirty="0">
                <a:effectLst/>
                <a:latin typeface="-apple-system"/>
              </a:rPr>
              <a:t>-&gt; </a:t>
            </a:r>
            <a:r>
              <a:rPr lang="ko-KR" altLang="en-US" sz="1800" i="0" dirty="0">
                <a:effectLst/>
                <a:latin typeface="-apple-system"/>
              </a:rPr>
              <a:t>액션 롤플레잉 게임이나 액션 </a:t>
            </a:r>
            <a:r>
              <a:rPr lang="ko-KR" altLang="en-US" sz="1800" i="0" dirty="0" err="1">
                <a:effectLst/>
                <a:latin typeface="-apple-system"/>
              </a:rPr>
              <a:t>어드벤쳐</a:t>
            </a:r>
            <a:r>
              <a:rPr lang="ko-KR" altLang="en-US" sz="1800" i="0" dirty="0">
                <a:effectLst/>
                <a:latin typeface="-apple-system"/>
              </a:rPr>
              <a:t> 게임들에 </a:t>
            </a:r>
            <a:r>
              <a:rPr lang="ko-KR" altLang="en-US" sz="1800" b="1" i="0" dirty="0">
                <a:effectLst/>
                <a:latin typeface="-apple-system"/>
              </a:rPr>
              <a:t>최근 많이 채용되는 </a:t>
            </a:r>
            <a:r>
              <a:rPr lang="ko-KR" altLang="en-US" sz="1800" b="1" i="0" dirty="0" err="1">
                <a:effectLst/>
                <a:latin typeface="-apple-system"/>
              </a:rPr>
              <a:t>소울라이크</a:t>
            </a:r>
            <a:r>
              <a:rPr lang="ko-KR" altLang="en-US" sz="1800" b="1" i="0" dirty="0">
                <a:effectLst/>
                <a:latin typeface="-apple-system"/>
              </a:rPr>
              <a:t> 전투시스템</a:t>
            </a:r>
            <a:r>
              <a:rPr lang="ko-KR" altLang="en-US" sz="1800" i="0" dirty="0">
                <a:effectLst/>
                <a:latin typeface="-apple-system"/>
              </a:rPr>
              <a:t>을 익힐 수 있는 기회 제공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</a:t>
            </a:r>
            <a:r>
              <a:rPr lang="ko-KR" altLang="en-US" sz="1800" b="1" dirty="0"/>
              <a:t> </a:t>
            </a:r>
            <a:r>
              <a:rPr lang="en-US" altLang="ko-KR" sz="1800" b="1" dirty="0"/>
              <a:t>2</a:t>
            </a:r>
            <a:r>
              <a:rPr lang="ko-KR" altLang="en-US" sz="1800" b="1" i="0" dirty="0">
                <a:effectLst/>
                <a:latin typeface="-apple-system"/>
              </a:rPr>
              <a:t>번째 </a:t>
            </a:r>
            <a:r>
              <a:rPr lang="ko-KR" altLang="en-US" sz="1800" i="0" dirty="0">
                <a:effectLst/>
                <a:latin typeface="-apple-system"/>
              </a:rPr>
              <a:t>계층 대상 </a:t>
            </a:r>
            <a:r>
              <a:rPr lang="en-US" altLang="ko-KR" sz="1800" i="0" dirty="0">
                <a:effectLst/>
                <a:latin typeface="-apple-system"/>
              </a:rPr>
              <a:t>: [</a:t>
            </a:r>
            <a:r>
              <a:rPr lang="ko-KR" altLang="en-US" sz="1800" i="0" dirty="0" err="1">
                <a:effectLst/>
                <a:latin typeface="-apple-system"/>
              </a:rPr>
              <a:t>소울라이크</a:t>
            </a:r>
            <a:r>
              <a:rPr lang="ko-KR" altLang="en-US" sz="1800" i="0" dirty="0">
                <a:effectLst/>
                <a:latin typeface="-apple-system"/>
              </a:rPr>
              <a:t> 장르의 </a:t>
            </a:r>
            <a:r>
              <a:rPr lang="ko-KR" altLang="en-US" sz="1800" b="1" i="0" dirty="0">
                <a:effectLst/>
                <a:latin typeface="-apple-system"/>
              </a:rPr>
              <a:t>어렵고 불친절한 특성 때문에</a:t>
            </a:r>
            <a:r>
              <a:rPr lang="ko-KR" altLang="en-US" sz="1800" i="0" dirty="0">
                <a:effectLst/>
                <a:latin typeface="-apple-system"/>
              </a:rPr>
              <a:t> </a:t>
            </a:r>
            <a:r>
              <a:rPr lang="ko-KR" altLang="en-US" sz="1800" i="0" dirty="0" err="1">
                <a:effectLst/>
                <a:latin typeface="-apple-system"/>
              </a:rPr>
              <a:t>소울라이크</a:t>
            </a:r>
            <a:r>
              <a:rPr lang="ko-KR" altLang="en-US" sz="1800" i="0" dirty="0">
                <a:effectLst/>
                <a:latin typeface="-apple-system"/>
              </a:rPr>
              <a:t> 게임들을 꺼려하는 사람들</a:t>
            </a:r>
            <a:r>
              <a:rPr lang="en-US" altLang="ko-KR" sz="1800" i="0" dirty="0">
                <a:effectLst/>
                <a:latin typeface="-apple-system"/>
              </a:rPr>
              <a:t>]</a:t>
            </a:r>
            <a:endParaRPr lang="ko-KR" altLang="en-US" sz="1800" i="0" dirty="0">
              <a:effectLst/>
              <a:latin typeface="-apple-system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800" i="0" dirty="0">
                <a:effectLst/>
                <a:latin typeface="-apple-system"/>
              </a:rPr>
              <a:t>-&gt; </a:t>
            </a:r>
            <a:r>
              <a:rPr lang="ko-KR" altLang="en-US" sz="1800" i="0" dirty="0">
                <a:effectLst/>
                <a:latin typeface="-apple-system"/>
              </a:rPr>
              <a:t>길 </a:t>
            </a:r>
            <a:r>
              <a:rPr lang="ko-KR" altLang="en-US" sz="1800" i="0" dirty="0" err="1">
                <a:effectLst/>
                <a:latin typeface="-apple-system"/>
              </a:rPr>
              <a:t>찾기같은</a:t>
            </a:r>
            <a:r>
              <a:rPr lang="ko-KR" altLang="en-US" sz="1800" i="0" dirty="0">
                <a:effectLst/>
                <a:latin typeface="-apple-system"/>
              </a:rPr>
              <a:t> </a:t>
            </a:r>
            <a:r>
              <a:rPr lang="ko-KR" altLang="en-US" sz="1800" b="1" i="0" dirty="0">
                <a:effectLst/>
                <a:latin typeface="-apple-system"/>
              </a:rPr>
              <a:t>불친절한 요소들을 제거</a:t>
            </a:r>
            <a:r>
              <a:rPr lang="ko-KR" altLang="en-US" sz="1800" i="0" dirty="0">
                <a:effectLst/>
                <a:latin typeface="-apple-system"/>
              </a:rPr>
              <a:t>하였고 </a:t>
            </a:r>
            <a:r>
              <a:rPr lang="ko-KR" altLang="en-US" sz="1800" b="1" i="0" dirty="0">
                <a:effectLst/>
                <a:latin typeface="-apple-system"/>
              </a:rPr>
              <a:t>어려움 정도도 조절</a:t>
            </a:r>
            <a:r>
              <a:rPr lang="ko-KR" altLang="en-US" sz="1800" i="0" dirty="0">
                <a:effectLst/>
                <a:latin typeface="-apple-system"/>
              </a:rPr>
              <a:t>할 수 있어 충분히 가볍게 즐길 수 있음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en-US" altLang="ko-KR" sz="1800" b="1" dirty="0">
                <a:effectLst/>
                <a:latin typeface="-apple-system"/>
              </a:rPr>
              <a:t>3</a:t>
            </a:r>
            <a:r>
              <a:rPr lang="ko-KR" altLang="en-US" sz="1800" b="1" i="0" dirty="0">
                <a:effectLst/>
                <a:latin typeface="-apple-system"/>
              </a:rPr>
              <a:t>번째 </a:t>
            </a:r>
            <a:r>
              <a:rPr lang="ko-KR" altLang="en-US" sz="1800" i="0" dirty="0">
                <a:effectLst/>
                <a:latin typeface="-apple-system"/>
              </a:rPr>
              <a:t>계층 대상 </a:t>
            </a:r>
            <a:r>
              <a:rPr lang="en-US" altLang="ko-KR" sz="1800" i="0" dirty="0">
                <a:effectLst/>
                <a:latin typeface="-apple-system"/>
              </a:rPr>
              <a:t>: [</a:t>
            </a:r>
            <a:r>
              <a:rPr lang="ko-KR" altLang="en-US" sz="1800" i="0" dirty="0" err="1">
                <a:effectLst/>
                <a:latin typeface="-apple-system"/>
              </a:rPr>
              <a:t>소울라이크에</a:t>
            </a:r>
            <a:r>
              <a:rPr lang="ko-KR" altLang="en-US" sz="1800" i="0" dirty="0">
                <a:effectLst/>
                <a:latin typeface="-apple-system"/>
              </a:rPr>
              <a:t> 대해 전혀 관심이 없지만 </a:t>
            </a:r>
            <a:r>
              <a:rPr lang="ko-KR" altLang="en-US" sz="1800" b="1" i="0" dirty="0">
                <a:effectLst/>
                <a:latin typeface="-apple-system"/>
              </a:rPr>
              <a:t>콘솔 게임을 즐겨하던 사람들</a:t>
            </a:r>
            <a:r>
              <a:rPr lang="en-US" altLang="ko-KR" sz="1800" i="0" dirty="0">
                <a:effectLst/>
                <a:latin typeface="-apple-system"/>
              </a:rPr>
              <a:t>]</a:t>
            </a:r>
            <a:endParaRPr lang="ko-KR" altLang="en-US" sz="1800" i="0" dirty="0">
              <a:effectLst/>
              <a:latin typeface="-apple-system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800" i="0" dirty="0">
                <a:effectLst/>
                <a:latin typeface="-apple-system"/>
              </a:rPr>
              <a:t>-&gt; </a:t>
            </a:r>
            <a:r>
              <a:rPr lang="ko-KR" altLang="en-US" sz="1800" i="0" dirty="0">
                <a:effectLst/>
                <a:latin typeface="-apple-system"/>
              </a:rPr>
              <a:t>콘솔게임 대작들이 많이 채용하는 </a:t>
            </a:r>
            <a:r>
              <a:rPr lang="ko-KR" altLang="en-US" sz="1800" b="1" i="0" dirty="0" err="1">
                <a:effectLst/>
                <a:latin typeface="-apple-system"/>
              </a:rPr>
              <a:t>소울라이크의</a:t>
            </a:r>
            <a:r>
              <a:rPr lang="ko-KR" altLang="en-US" sz="1800" b="1" i="0" dirty="0">
                <a:effectLst/>
                <a:latin typeface="-apple-system"/>
              </a:rPr>
              <a:t> 전투시스템을 체험</a:t>
            </a:r>
            <a:r>
              <a:rPr lang="ko-KR" altLang="en-US" sz="1800" i="0" dirty="0">
                <a:effectLst/>
                <a:latin typeface="-apple-system"/>
              </a:rPr>
              <a:t>해볼 기회 제공</a:t>
            </a:r>
            <a:r>
              <a:rPr lang="ko-KR" altLang="en-US" sz="1700" i="0" dirty="0">
                <a:effectLst/>
                <a:latin typeface="-apple-system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7AC9A1-10A6-970B-76A8-CBBAB7CF9C3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5758FC-CC1A-F463-C5DA-3DB2AB922E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0ED5D40-3ABE-8C72-B4A1-812FFA601B1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FB44E09-4D45-F341-B169-F4C41C8A819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9EE2B48E-7387-6B97-B22B-689571D286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2334F6D-EBF5-1922-5F1C-A88AFF97989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5EEB98B-F2AF-E08E-632B-99EC1A1615B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2829ED-3B26-CFD3-6F23-E658A7211B11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004C23A0-AF02-D82F-F3C7-AB980303D30D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 결론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3C6FC6D2-6583-9EF0-AA81-7FBD144273C9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국내외 콘솔게임 시장 규모의 확대와 콘솔 게임에서 </a:t>
            </a:r>
            <a:r>
              <a:rPr lang="ko-KR" altLang="en-US" dirty="0" err="1"/>
              <a:t>소울라이크의</a:t>
            </a:r>
            <a:r>
              <a:rPr lang="ko-KR" altLang="en-US" dirty="0"/>
              <a:t> 인기</a:t>
            </a: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여러 게임 장르에서 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시스템을 채용하는 추세</a:t>
            </a: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</a:t>
            </a:r>
            <a:r>
              <a:rPr lang="ko-KR" altLang="en-US" dirty="0" err="1"/>
              <a:t>소울라이크</a:t>
            </a:r>
            <a:r>
              <a:rPr lang="ko-KR" altLang="en-US" dirty="0"/>
              <a:t> 장르만의 불친절함과 불편함이 존재</a:t>
            </a: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dirty="0"/>
              <a:t>-&gt;   </a:t>
            </a:r>
            <a:r>
              <a:rPr lang="ko-KR" altLang="en-US" dirty="0"/>
              <a:t>기존 </a:t>
            </a:r>
            <a:r>
              <a:rPr lang="ko-KR" altLang="en-US" dirty="0" err="1"/>
              <a:t>소울라이크의</a:t>
            </a:r>
            <a:r>
              <a:rPr lang="ko-KR" altLang="en-US" dirty="0"/>
              <a:t> 불친절함을 제거한 전투시스템에 초점을 맞춘 전투 시뮬레이터 기획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816525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497</TotalTime>
  <Words>962</Words>
  <Application>Microsoft Office PowerPoint</Application>
  <PresentationFormat>와이드스크린</PresentationFormat>
  <Paragraphs>157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-apple-system</vt:lpstr>
      <vt:lpstr>gg sans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승완 조</cp:lastModifiedBy>
  <cp:revision>22</cp:revision>
  <dcterms:created xsi:type="dcterms:W3CDTF">2023-11-04T19:16:26Z</dcterms:created>
  <dcterms:modified xsi:type="dcterms:W3CDTF">2023-11-06T15:45:12Z</dcterms:modified>
</cp:coreProperties>
</file>

<file path=docProps/thumbnail.jpeg>
</file>